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89" r:id="rId5"/>
    <p:sldId id="292" r:id="rId6"/>
    <p:sldId id="260" r:id="rId7"/>
    <p:sldId id="276" r:id="rId8"/>
    <p:sldId id="277" r:id="rId9"/>
    <p:sldId id="278" r:id="rId10"/>
    <p:sldId id="279" r:id="rId11"/>
    <p:sldId id="280" r:id="rId12"/>
    <p:sldId id="297" r:id="rId13"/>
    <p:sldId id="296" r:id="rId14"/>
    <p:sldId id="295" r:id="rId15"/>
    <p:sldId id="264" r:id="rId16"/>
    <p:sldId id="299" r:id="rId17"/>
    <p:sldId id="284" r:id="rId18"/>
    <p:sldId id="287" r:id="rId19"/>
    <p:sldId id="266" r:id="rId20"/>
    <p:sldId id="286" r:id="rId21"/>
    <p:sldId id="298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4B3D6"/>
    <a:srgbClr val="C6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76" autoAdjust="0"/>
    <p:restoredTop sz="94624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1901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8.xml"/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2AF13-24B9-4518-A04D-CA6AAD648B1C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B969-5A6B-44AE-9E5E-CB1310B8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754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41F42-43EF-4B16-B589-A4EBF1B1A232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EF96-B7BA-49E5-AAF5-5689373834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0326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EF96-B7BA-49E5-AAF5-568937383449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71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EF96-B7BA-49E5-AAF5-568937383449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EF96-B7BA-49E5-AAF5-568937383449}" type="slidenum">
              <a:rPr lang="nl-NL" smtClean="0"/>
              <a:t>21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2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107B257-39C8-427A-A039-400874044B14}" type="datetime1">
              <a:rPr lang="en-US" smtClean="0"/>
              <a:t>9/7/2020</a:t>
            </a:fld>
            <a:endParaRPr lang="en-US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CACBF8-BD36-4BF1-A97E-007B3107201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4A69089-F1C3-44B3-8360-F6FC50BA574D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B7ACB8-12BF-448F-BA27-2F1C37627EAA}" type="datetime1">
              <a:rPr lang="en-US" smtClean="0"/>
              <a:t>9/7/2020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F315-910C-4704-8AE2-524EF2E2F4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9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6AF17D-E0DC-4B96-BF97-DDC52557A3B1}" type="datetime1">
              <a:rPr lang="en-US" smtClean="0"/>
              <a:t>9/7/2020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4FDDEF-E5B8-4786-9354-9D783E4AB00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95E1503-E7F2-4AFA-8722-BE77D14EA017}" type="datetime1">
              <a:rPr lang="en-US" smtClean="0"/>
              <a:t>9/7/2020</a:t>
            </a:fld>
            <a:endParaRPr lang="en-US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957A075-E738-4817-9327-A0F8246FC4A7}" type="datetime1">
              <a:rPr lang="en-US" smtClean="0"/>
              <a:t>9/7/2020</a:t>
            </a:fld>
            <a:endParaRPr lang="en-US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FB958-B282-4F9F-91FD-262D0ACC0F53}" type="datetime1">
              <a:rPr lang="en-US" smtClean="0"/>
              <a:t>9/7/2020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78D74A-B222-4912-AAFE-08EE09C101FE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3421643-895B-4B18-856D-CC8C77E3A27B}" type="datetime1">
              <a:rPr lang="en-US" smtClean="0"/>
              <a:t>9/7/2020</a:t>
            </a:fld>
            <a:endParaRPr lang="en-US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D4D9CE1-66DA-41A7-BD0C-0281A31E0C07}" type="datetime1">
              <a:rPr lang="en-US" smtClean="0"/>
              <a:t>9/7/2020</a:t>
            </a:fld>
            <a:endParaRPr lang="en-US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870CB44-31CF-4D6D-9795-508DC4D6CC90}" type="datetime1">
              <a:rPr lang="en-US" smtClean="0"/>
              <a:t>9/7/2020</a:t>
            </a:fld>
            <a:endParaRPr lang="en-US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6197A8E-88C9-41FD-8737-140DB8B019FC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4C6DE3EA-5C3C-459B-9BE5-D4A5E27EAE9E}" type="datetime1">
              <a:rPr lang="en-US" smtClean="0"/>
              <a:t>9/7/2020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95" y="246945"/>
            <a:ext cx="2857500" cy="84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imgres?imgurl&amp;imgrefurl=http://www.agnesschool-rotterdam.nl/welkom/&amp;h=0&amp;w=0&amp;sz=1&amp;tbnid=QpF1GfythApOLM&amp;tbnh=164&amp;tbnw=306&amp;zoom=1&amp;docid=e9BWfZeQdB3PIM&amp;hl=nl&amp;ei=z1E3UviTMsfcsgbIvYCQAQ&amp;ved=0CAEQs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docid=nLEy67sOPwIrVM&amp;tbnid=VUoy7RvOHyFiSM:&amp;ved=0CAUQjRw&amp;url=http://mwp.pontes.nl/Zorgbegeleiding/Persoonlijkebegeleiding/Decaan.aspx&amp;ei=93Q3UuCZGoXTtAaty4DACQ&amp;bvm=bv.52164340,d.Yms&amp;psig=AFQjCNENZkiyDmR4t24xu533aEOfv0g5fQ&amp;ust=137945249254525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nl/url?sa=i&amp;rct=j&amp;q=&amp;esrc=s&amp;frm=1&amp;source=images&amp;cd=&amp;cad=rja&amp;docid=snnDz_70DG6CLM&amp;tbnid=rUGHydUm8kQM6M:&amp;ved=0CAUQjRw&amp;url=http://users.telenet.be/grobben/kids.html&amp;ei=h1I7Uv2fI4i90QWwi4DYCQ&amp;bvm=bv.52288139,d.d2k&amp;psig=AFQjCNHg9zTuSBkJIz7Q_cCch-UOaGVk7Q&amp;ust=137970577079621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.brugman@twentscarmelcollege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.luttikhuis@twentscarmelcollege.nl" TargetMode="External"/><Relationship Id="rId4" Type="http://schemas.openxmlformats.org/officeDocument/2006/relationships/hyperlink" Target="mailto:b.timmerman@twentscarmelcollege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pic>
        <p:nvPicPr>
          <p:cNvPr id="20482" name="Picture 2" descr="https://encrypted-tbn2.gstatic.com/images?q=tbn:ANd9GcR7NE1-uUPr_iUuTgKseMLMSrTMNnsWPpQFH8yq6_hUU5nj45gdVBmQgUz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0027"/>
            <a:ext cx="7200800" cy="38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24768" y="1352550"/>
            <a:ext cx="9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En nu ??? (2):</a:t>
            </a:r>
          </a:p>
          <a:p>
            <a:r>
              <a:rPr lang="nl-NL" sz="4000" b="1" dirty="0"/>
              <a:t>Géén centraal eindexamen in de vakken: </a:t>
            </a:r>
            <a:br>
              <a:rPr lang="nl-NL" sz="4000" b="1" dirty="0"/>
            </a:br>
            <a:r>
              <a:rPr lang="nl-NL" sz="4000" b="1" dirty="0"/>
              <a:t>MA-1, LO-1, LO-2, KCKV</a:t>
            </a:r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4000" b="1" dirty="0">
                <a:solidFill>
                  <a:srgbClr val="FF0000"/>
                </a:solidFill>
              </a:rPr>
              <a:t>Hoe tellen deze vakken dan mee???</a:t>
            </a:r>
            <a:br>
              <a:rPr lang="nl-NL" sz="4000" b="1" dirty="0">
                <a:solidFill>
                  <a:srgbClr val="FF0000"/>
                </a:solidFill>
              </a:rPr>
            </a:br>
            <a:r>
              <a:rPr lang="nl-NL" sz="4000" b="1" dirty="0">
                <a:solidFill>
                  <a:srgbClr val="0070C0"/>
                </a:solidFill>
              </a:rPr>
              <a:t>KCKV en LO-1 moeten een voldoende zijn.</a:t>
            </a:r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>
                <a:solidFill>
                  <a:srgbClr val="007434"/>
                </a:solidFill>
              </a:rPr>
              <a:t>MA-1 en LO-2 tellen niet mee bij het bepalen van het gemiddelde CE-cijfer maar kunnen wel als </a:t>
            </a:r>
          </a:p>
          <a:p>
            <a:r>
              <a:rPr lang="nl-NL" sz="3200" b="1" dirty="0">
                <a:solidFill>
                  <a:srgbClr val="007434"/>
                </a:solidFill>
              </a:rPr>
              <a:t>Compensatiepunt meetellen!</a:t>
            </a:r>
          </a:p>
          <a:p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294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7504" y="2132856"/>
            <a:ext cx="900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Denk je dat je er bent en dan komt </a:t>
            </a:r>
            <a:br>
              <a:rPr lang="nl-NL" sz="3600" b="1" dirty="0">
                <a:solidFill>
                  <a:srgbClr val="0070C0"/>
                </a:solidFill>
              </a:rPr>
            </a:br>
            <a:r>
              <a:rPr lang="nl-NL" sz="3600" b="1" dirty="0">
                <a:solidFill>
                  <a:srgbClr val="0070C0"/>
                </a:solidFill>
              </a:rPr>
              <a:t>de vierde “hindernis”:</a:t>
            </a:r>
          </a:p>
          <a:p>
            <a:r>
              <a:rPr lang="nl-NL" sz="3200" b="1" dirty="0"/>
              <a:t>De EINDCIJFERS  moeten voldoen aan de volgende eisen: alle cijfers 6 of hoger = geslaagd</a:t>
            </a:r>
            <a:br>
              <a:rPr lang="nl-NL" sz="3200" b="1" dirty="0"/>
            </a:br>
            <a:r>
              <a:rPr lang="nl-NL" sz="3200" b="1" dirty="0"/>
              <a:t>-1 x 5, de rest is 6 of hoger = geslaagd</a:t>
            </a:r>
          </a:p>
          <a:p>
            <a:r>
              <a:rPr lang="nl-NL" sz="3200" b="1" dirty="0"/>
              <a:t>-2 x 5, 1 x 7 of hoger, de rest 6 of hoger = geslaagd</a:t>
            </a:r>
          </a:p>
          <a:p>
            <a:r>
              <a:rPr lang="nl-NL" sz="3200" b="1" dirty="0"/>
              <a:t>-1 x 4, 1 x 7 of hoger, de rest 6 of hoger </a:t>
            </a:r>
            <a:r>
              <a:rPr lang="nl-NL" sz="3000" b="1" dirty="0"/>
              <a:t>= geslaagd</a:t>
            </a:r>
          </a:p>
          <a:p>
            <a:r>
              <a:rPr lang="nl-NL" sz="3200" b="1" dirty="0"/>
              <a:t>* </a:t>
            </a:r>
            <a:r>
              <a:rPr lang="nl-NL" sz="3200" b="1" dirty="0">
                <a:solidFill>
                  <a:srgbClr val="FF0000"/>
                </a:solidFill>
              </a:rPr>
              <a:t>Géén 4 voor Nederlands!!!</a:t>
            </a:r>
          </a:p>
          <a:p>
            <a:r>
              <a:rPr lang="nl-NL" sz="2800" b="1" dirty="0">
                <a:solidFill>
                  <a:srgbClr val="0070C0"/>
                </a:solidFill>
              </a:rPr>
              <a:t>Zo niet, dan ben je </a:t>
            </a:r>
            <a:r>
              <a:rPr lang="nl-NL" sz="4000" b="1" dirty="0">
                <a:solidFill>
                  <a:srgbClr val="0070C0"/>
                </a:solidFill>
              </a:rPr>
              <a:t>niet geslaagd!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5292080" y="244618"/>
            <a:ext cx="907986" cy="14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4334031" y="772576"/>
            <a:ext cx="723074" cy="11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3016842" y="906979"/>
            <a:ext cx="760586" cy="12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t2.gstatic.com/images?q=tbn:ANd9GcQhT6PK-FyR-YIZMjY0lfWaCqU7TpYjX1vBjELYI1UQ3sz3p160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78" y="5939011"/>
            <a:ext cx="918989" cy="9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1846639" y="1122927"/>
            <a:ext cx="760586" cy="12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87524" y="1044556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Heb jij 9 eindexamenvakken?</a:t>
            </a:r>
          </a:p>
          <a:p>
            <a:r>
              <a:rPr lang="nl-NL" sz="3200" b="1" dirty="0"/>
              <a:t>De eisen zijn hetzelfde als bij 8 vakken maar mocht je niet slagen, dan kun je één vak laten vallen zodat je wel aan de eisen voldoet. 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87524" y="3200486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VOORBEELD: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NE = 5  (X)		NSK2 = 5  (X)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EN = 6			DU = 6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BI = 5   (X)		KCKV = VOLD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WI = 6			MA = 7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EC = 6			LO-1 = VOLD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400092" y="3168214"/>
            <a:ext cx="3517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Deze leerling kan  NSK2 of BI laten vallen en is dan geslaagd !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81000" y="5476538"/>
            <a:ext cx="8458200" cy="1222375"/>
          </a:xfrm>
        </p:spPr>
        <p:txBody>
          <a:bodyPr>
            <a:normAutofit/>
          </a:bodyPr>
          <a:lstStyle/>
          <a:p>
            <a:r>
              <a:rPr lang="nl-NL" sz="2000" dirty="0"/>
              <a:t>Welk vak je kunt laten vallen is afhankelijk van het </a:t>
            </a:r>
            <a:r>
              <a:rPr lang="nl-NL" sz="2000" b="1" u="sng" dirty="0"/>
              <a:t>profiel</a:t>
            </a:r>
            <a:r>
              <a:rPr lang="nl-NL" sz="2000" dirty="0"/>
              <a:t> dat je hebt gekozen.</a:t>
            </a:r>
          </a:p>
        </p:txBody>
      </p:sp>
    </p:spTree>
    <p:extLst>
      <p:ext uri="{BB962C8B-B14F-4D97-AF65-F5344CB8AC3E}">
        <p14:creationId xmlns:p14="http://schemas.microsoft.com/office/powerpoint/2010/main" val="12667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b="1" dirty="0">
                <a:solidFill>
                  <a:srgbClr val="0070C0"/>
                </a:solidFill>
              </a:rPr>
              <a:t>een ander voorbeeld…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half" idx="1"/>
          </p:nvPr>
        </p:nvSpPr>
        <p:spPr>
          <a:xfrm>
            <a:off x="648680" y="1988840"/>
            <a:ext cx="8278688" cy="47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800" b="1" dirty="0"/>
              <a:t>Stel je behaalt de volgende resultaten:</a:t>
            </a:r>
          </a:p>
          <a:p>
            <a:pPr marL="0" indent="0">
              <a:buNone/>
            </a:pPr>
            <a:r>
              <a:rPr lang="nl-NL" sz="3800" b="1" dirty="0"/>
              <a:t>Vak		</a:t>
            </a:r>
            <a:r>
              <a:rPr lang="nl-NL" sz="3800" b="1" dirty="0">
                <a:solidFill>
                  <a:srgbClr val="FF0000"/>
                </a:solidFill>
              </a:rPr>
              <a:t>PTA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CE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Eindcijfer</a:t>
            </a:r>
          </a:p>
          <a:p>
            <a:pPr marL="0" indent="0">
              <a:buNone/>
            </a:pPr>
            <a:r>
              <a:rPr lang="nl-NL" sz="3800" b="1" dirty="0"/>
              <a:t>Ne		</a:t>
            </a:r>
            <a:r>
              <a:rPr lang="nl-NL" sz="3800" b="1" dirty="0">
                <a:solidFill>
                  <a:srgbClr val="FF0000"/>
                </a:solidFill>
              </a:rPr>
              <a:t>7,0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4,0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6</a:t>
            </a:r>
          </a:p>
          <a:p>
            <a:pPr marL="0" indent="0">
              <a:buNone/>
            </a:pPr>
            <a:r>
              <a:rPr lang="nl-NL" sz="3800" b="1" dirty="0"/>
              <a:t>En		</a:t>
            </a:r>
            <a:r>
              <a:rPr lang="nl-NL" sz="3800" b="1" dirty="0">
                <a:solidFill>
                  <a:srgbClr val="FF0000"/>
                </a:solidFill>
              </a:rPr>
              <a:t>7,0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4,0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6</a:t>
            </a:r>
            <a:r>
              <a:rPr lang="nl-NL" sz="3800" b="1" dirty="0"/>
              <a:t>		</a:t>
            </a:r>
          </a:p>
          <a:p>
            <a:pPr marL="0" indent="0">
              <a:buNone/>
            </a:pPr>
            <a:r>
              <a:rPr lang="nl-NL" sz="3800" b="1" dirty="0"/>
              <a:t>Bio		</a:t>
            </a:r>
            <a:r>
              <a:rPr lang="nl-NL" sz="3800" b="1" dirty="0">
                <a:solidFill>
                  <a:srgbClr val="FF0000"/>
                </a:solidFill>
              </a:rPr>
              <a:t>7,0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4,0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6</a:t>
            </a:r>
          </a:p>
          <a:p>
            <a:pPr marL="0" indent="0">
              <a:buNone/>
            </a:pPr>
            <a:r>
              <a:rPr lang="nl-NL" sz="3800" b="1" dirty="0" err="1"/>
              <a:t>Ak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FF0000"/>
                </a:solidFill>
              </a:rPr>
              <a:t>7,0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4,0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6</a:t>
            </a:r>
          </a:p>
          <a:p>
            <a:pPr marL="0" indent="0">
              <a:buNone/>
            </a:pPr>
            <a:r>
              <a:rPr lang="nl-NL" sz="3800" b="1" dirty="0"/>
              <a:t>Du		</a:t>
            </a:r>
            <a:r>
              <a:rPr lang="nl-NL" sz="3800" b="1" dirty="0">
                <a:solidFill>
                  <a:srgbClr val="FF0000"/>
                </a:solidFill>
              </a:rPr>
              <a:t>7,0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4,0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6</a:t>
            </a:r>
          </a:p>
          <a:p>
            <a:pPr marL="0" indent="0">
              <a:buNone/>
            </a:pPr>
            <a:r>
              <a:rPr lang="nl-NL" sz="3800" b="1" dirty="0"/>
              <a:t>Te		</a:t>
            </a:r>
            <a:r>
              <a:rPr lang="nl-NL" sz="3800" b="1" dirty="0">
                <a:solidFill>
                  <a:srgbClr val="FF0000"/>
                </a:solidFill>
              </a:rPr>
              <a:t>7,0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4,0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6</a:t>
            </a:r>
          </a:p>
          <a:p>
            <a:pPr marL="0" indent="0">
              <a:buNone/>
            </a:pPr>
            <a:r>
              <a:rPr lang="nl-NL" sz="3800" b="1" dirty="0"/>
              <a:t>KCKV		</a:t>
            </a:r>
            <a:r>
              <a:rPr lang="nl-NL" sz="3800" b="1" dirty="0" err="1">
                <a:solidFill>
                  <a:srgbClr val="FF0000"/>
                </a:solidFill>
              </a:rPr>
              <a:t>vold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-</a:t>
            </a:r>
            <a:r>
              <a:rPr lang="nl-NL" sz="3800" b="1" dirty="0"/>
              <a:t>		</a:t>
            </a:r>
            <a:r>
              <a:rPr lang="nl-NL" sz="3800" b="1" dirty="0" err="1">
                <a:solidFill>
                  <a:srgbClr val="00B050"/>
                </a:solidFill>
              </a:rPr>
              <a:t>vold</a:t>
            </a:r>
            <a:endParaRPr lang="nl-NL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3800" b="1" dirty="0"/>
              <a:t>Ma-1		</a:t>
            </a:r>
            <a:r>
              <a:rPr lang="nl-NL" sz="3800" b="1" dirty="0">
                <a:solidFill>
                  <a:srgbClr val="FF0000"/>
                </a:solidFill>
              </a:rPr>
              <a:t>7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-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B050"/>
                </a:solidFill>
              </a:rPr>
              <a:t>7</a:t>
            </a:r>
          </a:p>
          <a:p>
            <a:pPr marL="0" indent="0">
              <a:buNone/>
            </a:pPr>
            <a:r>
              <a:rPr lang="nl-NL" sz="3800" b="1" dirty="0"/>
              <a:t>Lo-1		</a:t>
            </a:r>
            <a:r>
              <a:rPr lang="nl-NL" sz="3800" b="1" dirty="0" err="1">
                <a:solidFill>
                  <a:srgbClr val="FF0000"/>
                </a:solidFill>
              </a:rPr>
              <a:t>vold</a:t>
            </a:r>
            <a:r>
              <a:rPr lang="nl-NL" sz="3800" b="1" dirty="0"/>
              <a:t>		</a:t>
            </a:r>
            <a:r>
              <a:rPr lang="nl-NL" sz="3800" b="1" dirty="0">
                <a:solidFill>
                  <a:srgbClr val="0070C0"/>
                </a:solidFill>
              </a:rPr>
              <a:t>-</a:t>
            </a:r>
            <a:r>
              <a:rPr lang="nl-NL" sz="3800" b="1" dirty="0"/>
              <a:t>		</a:t>
            </a:r>
            <a:r>
              <a:rPr lang="nl-NL" sz="3800" b="1" dirty="0" err="1">
                <a:solidFill>
                  <a:srgbClr val="00B050"/>
                </a:solidFill>
              </a:rPr>
              <a:t>vold</a:t>
            </a:r>
            <a:endParaRPr lang="nl-NL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3800" b="1" dirty="0"/>
              <a:t>Resultaat: </a:t>
            </a:r>
            <a:r>
              <a:rPr lang="nl-NL" sz="3800" b="1" dirty="0">
                <a:solidFill>
                  <a:srgbClr val="0070C0"/>
                </a:solidFill>
              </a:rPr>
              <a:t>CE gemiddelde = 4,0 dus lager dan 5,50…..</a:t>
            </a:r>
            <a:r>
              <a:rPr lang="nl-NL" sz="3800" b="1" dirty="0"/>
              <a:t> je bent </a:t>
            </a:r>
            <a:r>
              <a:rPr lang="nl-NL" sz="3800" b="1" dirty="0">
                <a:solidFill>
                  <a:srgbClr val="FF0000"/>
                </a:solidFill>
              </a:rPr>
              <a:t>gezakt</a:t>
            </a:r>
            <a:r>
              <a:rPr lang="nl-NL" sz="3800" b="1" dirty="0"/>
              <a:t> ondanks het feit dat alle eindcijfers voldoende zijn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</p:spTree>
    <p:extLst>
      <p:ext uri="{BB962C8B-B14F-4D97-AF65-F5344CB8AC3E}">
        <p14:creationId xmlns:p14="http://schemas.microsoft.com/office/powerpoint/2010/main" val="22001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80224" y="25970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60616" y="1504859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Nog een voorbeeld…</a:t>
            </a:r>
          </a:p>
          <a:p>
            <a:r>
              <a:rPr lang="nl-NL" sz="2800" b="1" dirty="0"/>
              <a:t>Stel dat je de volgende resultaten behaalt:</a:t>
            </a:r>
            <a:endParaRPr lang="nl-NL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52208"/>
              </p:ext>
            </p:extLst>
          </p:nvPr>
        </p:nvGraphicFramePr>
        <p:xfrm>
          <a:off x="408216" y="2708920"/>
          <a:ext cx="6096000" cy="371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8916">
                <a:tc>
                  <a:txBody>
                    <a:bodyPr/>
                    <a:lstStyle/>
                    <a:p>
                      <a:r>
                        <a:rPr lang="nl-NL" b="1" dirty="0"/>
                        <a:t>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PTA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Eindcijfer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128">
                <a:tc>
                  <a:txBody>
                    <a:bodyPr/>
                    <a:lstStyle/>
                    <a:p>
                      <a:r>
                        <a:rPr lang="nl-NL" b="1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KCKV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VOLD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VOLD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MA-1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LO-1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VOLD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VOLD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600904" y="2582077"/>
            <a:ext cx="2555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RESULTAAT:</a:t>
            </a:r>
          </a:p>
          <a:p>
            <a:r>
              <a:rPr lang="nl-NL" sz="3200" b="1" dirty="0">
                <a:solidFill>
                  <a:srgbClr val="C00000"/>
                </a:solidFill>
              </a:rPr>
              <a:t>Gemiddelde CE =  5,2.</a:t>
            </a:r>
          </a:p>
          <a:p>
            <a:r>
              <a:rPr lang="nl-NL" sz="3200" b="1" dirty="0">
                <a:solidFill>
                  <a:srgbClr val="C00000"/>
                </a:solidFill>
              </a:rPr>
              <a:t>Je bent dus gezakt.</a:t>
            </a:r>
          </a:p>
        </p:txBody>
      </p:sp>
    </p:spTree>
    <p:extLst>
      <p:ext uri="{BB962C8B-B14F-4D97-AF65-F5344CB8AC3E}">
        <p14:creationId xmlns:p14="http://schemas.microsoft.com/office/powerpoint/2010/main" val="23240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772816"/>
            <a:ext cx="8424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7030A0"/>
                </a:solidFill>
              </a:rPr>
              <a:t>EXAMENS </a:t>
            </a:r>
            <a:r>
              <a:rPr lang="nl-NL" sz="3200" b="1" dirty="0"/>
              <a:t>vóór</a:t>
            </a:r>
            <a:r>
              <a:rPr lang="nl-NL" sz="3000" b="1" dirty="0">
                <a:solidFill>
                  <a:srgbClr val="7030A0"/>
                </a:solidFill>
              </a:rPr>
              <a:t> DE CENTRALE EXAMENS</a:t>
            </a:r>
          </a:p>
          <a:p>
            <a:endParaRPr lang="nl-NL" sz="3000" b="1" dirty="0">
              <a:solidFill>
                <a:srgbClr val="7030A0"/>
              </a:solidFill>
            </a:endParaRPr>
          </a:p>
          <a:p>
            <a:r>
              <a:rPr lang="nl-NL" sz="3000" b="1" dirty="0">
                <a:solidFill>
                  <a:srgbClr val="7030A0"/>
                </a:solidFill>
              </a:rPr>
              <a:t>- Vanaf 15 maart 2021 begint het praktijk-</a:t>
            </a:r>
            <a:br>
              <a:rPr lang="nl-NL" sz="3000" b="1" dirty="0">
                <a:solidFill>
                  <a:srgbClr val="7030A0"/>
                </a:solidFill>
              </a:rPr>
            </a:br>
            <a:r>
              <a:rPr lang="nl-NL" sz="3000" b="1" dirty="0">
                <a:solidFill>
                  <a:srgbClr val="7030A0"/>
                </a:solidFill>
              </a:rPr>
              <a:t>  examen (CPE) tekenen</a:t>
            </a:r>
          </a:p>
          <a:p>
            <a:pPr marL="457200" indent="-457200">
              <a:buFontTx/>
              <a:buChar char="-"/>
            </a:pPr>
            <a:r>
              <a:rPr lang="nl-NL" sz="3000" b="1" dirty="0">
                <a:solidFill>
                  <a:srgbClr val="7030A0"/>
                </a:solidFill>
              </a:rPr>
              <a:t>Examen D&amp;P wordt op</a:t>
            </a:r>
          </a:p>
          <a:p>
            <a:pPr marL="457200" indent="-457200">
              <a:buFontTx/>
              <a:buChar char="-"/>
            </a:pPr>
            <a:r>
              <a:rPr lang="nl-NL" sz="3000" b="1">
                <a:solidFill>
                  <a:srgbClr val="7030A0"/>
                </a:solidFill>
              </a:rPr>
              <a:t>2</a:t>
            </a:r>
            <a:r>
              <a:rPr lang="nl-NL" sz="3000" b="1" dirty="0">
                <a:solidFill>
                  <a:srgbClr val="7030A0"/>
                </a:solidFill>
              </a:rPr>
              <a:t>1</a:t>
            </a:r>
            <a:r>
              <a:rPr lang="nl-NL" sz="3000" b="1">
                <a:solidFill>
                  <a:srgbClr val="7030A0"/>
                </a:solidFill>
              </a:rPr>
              <a:t>, 22 en 23 </a:t>
            </a:r>
            <a:r>
              <a:rPr lang="nl-NL" sz="3000" b="1" dirty="0">
                <a:solidFill>
                  <a:srgbClr val="7030A0"/>
                </a:solidFill>
              </a:rPr>
              <a:t>april 2021 afgenomen</a:t>
            </a:r>
          </a:p>
        </p:txBody>
      </p:sp>
      <p:pic>
        <p:nvPicPr>
          <p:cNvPr id="12290" name="Picture 2" descr="http://huizerartcenter.nl/wp-content/uploads/2011/07/LOGO-CARTOONTEKE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812445"/>
            <a:ext cx="1907703" cy="23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2020</a:t>
            </a:r>
          </a:p>
        </p:txBody>
      </p:sp>
    </p:spTree>
    <p:extLst>
      <p:ext uri="{BB962C8B-B14F-4D97-AF65-F5344CB8AC3E}">
        <p14:creationId xmlns:p14="http://schemas.microsoft.com/office/powerpoint/2010/main" val="4120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77281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C00000"/>
                </a:solidFill>
              </a:rPr>
              <a:t>- Elke leerling doet het schoolexamen</a:t>
            </a:r>
          </a:p>
          <a:p>
            <a:r>
              <a:rPr lang="nl-NL" sz="3000" b="1" dirty="0">
                <a:solidFill>
                  <a:srgbClr val="C00000"/>
                </a:solidFill>
              </a:rPr>
              <a:t>  MAATSCHAPPIJLEER  vóórdat de</a:t>
            </a:r>
            <a:br>
              <a:rPr lang="nl-NL" sz="3000" b="1" dirty="0">
                <a:solidFill>
                  <a:srgbClr val="C00000"/>
                </a:solidFill>
              </a:rPr>
            </a:br>
            <a:r>
              <a:rPr lang="nl-NL" sz="3000" b="1" dirty="0">
                <a:solidFill>
                  <a:srgbClr val="C00000"/>
                </a:solidFill>
              </a:rPr>
              <a:t>  centraal schriftelijke examens beginnen</a:t>
            </a:r>
          </a:p>
          <a:p>
            <a:endParaRPr lang="nl-NL" sz="3000" b="1" dirty="0">
              <a:solidFill>
                <a:srgbClr val="C00000"/>
              </a:solidFill>
            </a:endParaRPr>
          </a:p>
          <a:p>
            <a:r>
              <a:rPr lang="nl-NL" sz="3000" b="1" dirty="0">
                <a:solidFill>
                  <a:srgbClr val="C00000"/>
                </a:solidFill>
              </a:rPr>
              <a:t>  SCHOOLEXAMENCIJFER = EXAMENCIJFER</a:t>
            </a:r>
          </a:p>
          <a:p>
            <a:endParaRPr lang="nl-NL" sz="3000" b="1" dirty="0">
              <a:solidFill>
                <a:srgbClr val="C00000"/>
              </a:solidFill>
            </a:endParaRPr>
          </a:p>
          <a:p>
            <a:r>
              <a:rPr lang="nl-NL" sz="3000" b="1" dirty="0">
                <a:solidFill>
                  <a:srgbClr val="C00000"/>
                </a:solidFill>
              </a:rPr>
              <a:t>Is het SE cijfer &lt; 5,5 dan maak je een verplicht herexamen. Blijft het &lt; 5,5 dan heb je al </a:t>
            </a:r>
          </a:p>
          <a:p>
            <a:r>
              <a:rPr lang="nl-NL" sz="3000" b="1" dirty="0">
                <a:solidFill>
                  <a:srgbClr val="C00000"/>
                </a:solidFill>
              </a:rPr>
              <a:t>één vijf op je eindlijst staan.</a:t>
            </a:r>
          </a:p>
        </p:txBody>
      </p:sp>
      <p:pic>
        <p:nvPicPr>
          <p:cNvPr id="3" name="Picture 2" descr="http://huizerartcenter.nl/wp-content/uploads/2011/07/LOGO-CARTOONTEKE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13" y="2348880"/>
            <a:ext cx="1466885" cy="17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</p:spTree>
    <p:extLst>
      <p:ext uri="{BB962C8B-B14F-4D97-AF65-F5344CB8AC3E}">
        <p14:creationId xmlns:p14="http://schemas.microsoft.com/office/powerpoint/2010/main" val="33330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25538"/>
            <a:ext cx="7773988" cy="5732462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CE-</a:t>
            </a:r>
            <a:r>
              <a:rPr lang="en-US" sz="2400" b="1" dirty="0" err="1">
                <a:solidFill>
                  <a:schemeClr val="tx1"/>
                </a:solidFill>
              </a:rPr>
              <a:t>periode</a:t>
            </a:r>
            <a:r>
              <a:rPr lang="en-US" sz="2400" b="1" dirty="0">
                <a:solidFill>
                  <a:schemeClr val="tx1"/>
                </a:solidFill>
              </a:rPr>
              <a:t> van 17 </a:t>
            </a:r>
            <a:r>
              <a:rPr lang="en-US" sz="2400" b="1" dirty="0" err="1">
                <a:solidFill>
                  <a:schemeClr val="tx1"/>
                </a:solidFill>
              </a:rPr>
              <a:t>mei</a:t>
            </a:r>
            <a:r>
              <a:rPr lang="en-US" sz="2400" b="1" dirty="0">
                <a:solidFill>
                  <a:schemeClr val="tx1"/>
                </a:solidFill>
              </a:rPr>
              <a:t> t/m 28 </a:t>
            </a:r>
            <a:r>
              <a:rPr lang="en-US" sz="2400" b="1" dirty="0" err="1">
                <a:solidFill>
                  <a:schemeClr val="tx1"/>
                </a:solidFill>
              </a:rPr>
              <a:t>mei</a:t>
            </a:r>
            <a:r>
              <a:rPr lang="en-US" sz="2400" b="1" dirty="0">
                <a:solidFill>
                  <a:schemeClr val="tx1"/>
                </a:solidFill>
              </a:rPr>
              <a:t> 2021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Uitslag  op 16 </a:t>
            </a:r>
            <a:r>
              <a:rPr lang="en-US" sz="2800" b="1" dirty="0" err="1">
                <a:solidFill>
                  <a:schemeClr val="tx1"/>
                </a:solidFill>
              </a:rPr>
              <a:t>juni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nl-NL" sz="2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static.skynetblogs.be/media/115171/dyn004_original_839_600_jpeg_2612336_9bb32923987769067ddfed0c6e5215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329062" cy="29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11638" y="1557338"/>
            <a:ext cx="47244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Herexamens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op: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21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, 22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23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juni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2021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Herkansing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in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één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vak</a:t>
            </a:r>
            <a:endParaRPr lang="en-US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Aanmelden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uiterlijk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b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18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juni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10.00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uur</a:t>
            </a:r>
            <a:endParaRPr lang="en-US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Hoogste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cijfer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telt</a:t>
            </a:r>
            <a:endParaRPr lang="en-US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Uitslag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herkansing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? </a:t>
            </a:r>
            <a:b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 2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+mn-cs"/>
              </a:rPr>
              <a:t>juli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nl-NL" b="1" dirty="0">
                <a:solidFill>
                  <a:schemeClr val="tx1"/>
                </a:solidFill>
                <a:latin typeface="+mn-lt"/>
                <a:cs typeface="+mn-cs"/>
              </a:rPr>
              <a:t>2021</a:t>
            </a:r>
            <a:r>
              <a:rPr lang="nl-NL" b="1" dirty="0">
                <a:solidFill>
                  <a:srgbClr val="0070C0"/>
                </a:solidFill>
                <a:latin typeface="+mn-lt"/>
                <a:cs typeface="+mn-cs"/>
              </a:rPr>
              <a:t>   </a:t>
            </a:r>
            <a:r>
              <a:rPr lang="nl-NL" sz="2400" b="1" dirty="0">
                <a:solidFill>
                  <a:srgbClr val="0070C0"/>
                </a:solidFill>
                <a:cs typeface="Times New Roman" pitchFamily="18" charset="0"/>
              </a:rPr>
              <a:t>   </a:t>
            </a:r>
          </a:p>
        </p:txBody>
      </p:sp>
      <p:sp>
        <p:nvSpPr>
          <p:cNvPr id="8" name="Rechthoek 7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</p:spTree>
    <p:extLst>
      <p:ext uri="{BB962C8B-B14F-4D97-AF65-F5344CB8AC3E}">
        <p14:creationId xmlns:p14="http://schemas.microsoft.com/office/powerpoint/2010/main" val="37676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096" y="1054610"/>
            <a:ext cx="7023248" cy="55546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err="1">
                <a:solidFill>
                  <a:schemeClr val="tx1"/>
                </a:solidFill>
              </a:rPr>
              <a:t>Geslaagd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maar </a:t>
            </a:r>
            <a:r>
              <a:rPr lang="en-US" sz="2800" b="1" dirty="0" err="1">
                <a:solidFill>
                  <a:schemeClr val="tx1"/>
                </a:solidFill>
              </a:rPr>
              <a:t>niet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tevreden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tx1"/>
                </a:solidFill>
              </a:rPr>
              <a:t>over </a:t>
            </a:r>
            <a:r>
              <a:rPr lang="en-US" sz="2800" b="1" dirty="0" err="1">
                <a:solidFill>
                  <a:schemeClr val="tx1"/>
                </a:solidFill>
              </a:rPr>
              <a:t>cijfer</a:t>
            </a:r>
            <a:r>
              <a:rPr lang="en-US" sz="2800" b="1" dirty="0">
                <a:solidFill>
                  <a:schemeClr val="tx1"/>
                </a:solidFill>
              </a:rPr>
              <a:t>(s)???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tx1"/>
                </a:solidFill>
              </a:rPr>
              <a:t>Dan </a:t>
            </a:r>
            <a:r>
              <a:rPr lang="en-US" sz="2800" b="1" dirty="0" err="1">
                <a:solidFill>
                  <a:schemeClr val="tx1"/>
                </a:solidFill>
              </a:rPr>
              <a:t>deelnemen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aan</a:t>
            </a:r>
            <a:r>
              <a:rPr lang="en-US" sz="2800" b="1" dirty="0">
                <a:solidFill>
                  <a:schemeClr val="tx1"/>
                </a:solidFill>
              </a:rPr>
              <a:t> de </a:t>
            </a:r>
            <a:r>
              <a:rPr lang="en-US" sz="2800" b="1" dirty="0" err="1">
                <a:solidFill>
                  <a:schemeClr val="tx1"/>
                </a:solidFill>
              </a:rPr>
              <a:t>herkansing</a:t>
            </a:r>
            <a:r>
              <a:rPr lang="en-US" sz="2800" b="1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2708275"/>
            <a:ext cx="676855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o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Herexamens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:  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vanaf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21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juni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2021</a:t>
            </a:r>
          </a:p>
          <a:p>
            <a:pPr eaLnBrk="1" hangingPunct="1">
              <a:spcBef>
                <a:spcPct val="50000"/>
              </a:spcBef>
              <a:buFontTx/>
              <a:buChar char="o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 Je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doet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herkansing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één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vak</a:t>
            </a: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o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Aanmelden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uiterlijk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:    18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juni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10.00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uur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o"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Hoogste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cijfer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telt</a:t>
            </a: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o"/>
            </a:pP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Uitslag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herkansing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?    2 </a:t>
            </a:r>
            <a:r>
              <a:rPr lang="en-US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juli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2021</a:t>
            </a:r>
            <a:r>
              <a:rPr lang="nl-NL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 </a:t>
            </a:r>
            <a:endParaRPr lang="nl-NL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582" name="Picture 2" descr="http://t3.gstatic.com/images?q=tbn:ANd9GcSIPfBBJ8BqaP_MfIqq9UCBBO2--FVg_ZKwHX0DQQlb3Na_Rz4Oi1R2EBw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76" y="1340768"/>
            <a:ext cx="25494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</p:spTree>
    <p:extLst>
      <p:ext uri="{BB962C8B-B14F-4D97-AF65-F5344CB8AC3E}">
        <p14:creationId xmlns:p14="http://schemas.microsoft.com/office/powerpoint/2010/main" val="32666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95536" y="1352550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Herkansing of herexamen ???</a:t>
            </a:r>
          </a:p>
          <a:p>
            <a:endParaRPr lang="nl-NL" sz="4000" b="1" dirty="0"/>
          </a:p>
          <a:p>
            <a:r>
              <a:rPr lang="nl-NL" sz="3200" b="1" dirty="0"/>
              <a:t>Overleg altijd met je </a:t>
            </a:r>
            <a:r>
              <a:rPr lang="nl-NL" sz="3200" b="1" dirty="0">
                <a:solidFill>
                  <a:srgbClr val="FF0000"/>
                </a:solidFill>
              </a:rPr>
              <a:t>mentor, vakdocent</a:t>
            </a:r>
            <a:r>
              <a:rPr lang="nl-NL" sz="3200" b="1" dirty="0"/>
              <a:t> en / of de </a:t>
            </a:r>
            <a:r>
              <a:rPr lang="nl-NL" sz="3200" b="1" dirty="0">
                <a:solidFill>
                  <a:srgbClr val="FF0000"/>
                </a:solidFill>
              </a:rPr>
              <a:t>decaan</a:t>
            </a:r>
            <a:r>
              <a:rPr lang="nl-NL" sz="3200" b="1" dirty="0"/>
              <a:t> zodat je met het juiste vak de beste kans hebt.</a:t>
            </a:r>
          </a:p>
        </p:txBody>
      </p:sp>
      <p:pic>
        <p:nvPicPr>
          <p:cNvPr id="1026" name="Picture 2" descr="http://mwp.pontes.nl/Portals/0/vakkenkeu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62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</a:t>
            </a:r>
            <a:r>
              <a:rPr lang="nl-NL" sz="3600" cap="all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in 2021</a:t>
            </a:r>
            <a:endParaRPr lang="nl-NL" sz="3600" cap="all" dirty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27584" y="191683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/>
          </a:p>
          <a:p>
            <a:r>
              <a:rPr lang="nl-NL" sz="8000" b="1" dirty="0"/>
              <a:t>De examenregels</a:t>
            </a:r>
          </a:p>
          <a:p>
            <a:pPr marL="342900" indent="-342900" algn="r">
              <a:buFontTx/>
              <a:buChar char="-"/>
            </a:pPr>
            <a:r>
              <a:rPr lang="nl-NL" sz="2000" b="1" dirty="0"/>
              <a:t>Ziek in PTA week ? Per dag je afmelden bij de conciërge én examensecretaris! Ben je weer op school dan meteen afspraken maken met Mw. Keppel om </a:t>
            </a:r>
            <a:r>
              <a:rPr lang="nl-NL" sz="2000" b="1" dirty="0" err="1"/>
              <a:t>PTA’s</a:t>
            </a:r>
            <a:r>
              <a:rPr lang="nl-NL" sz="2000" b="1" dirty="0"/>
              <a:t> in te halen.</a:t>
            </a:r>
          </a:p>
          <a:p>
            <a:pPr marL="342900" indent="-342900" algn="r">
              <a:buFontTx/>
              <a:buChar char="-"/>
            </a:pPr>
            <a:r>
              <a:rPr lang="nl-NL" sz="2000" b="1" dirty="0"/>
              <a:t>Ziek tijdens het CE? 	Problemen!				</a:t>
            </a:r>
          </a:p>
        </p:txBody>
      </p:sp>
    </p:spTree>
    <p:extLst>
      <p:ext uri="{BB962C8B-B14F-4D97-AF65-F5344CB8AC3E}">
        <p14:creationId xmlns:p14="http://schemas.microsoft.com/office/powerpoint/2010/main" val="4120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1053360"/>
            <a:ext cx="619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70C0"/>
                </a:solidFill>
                <a:latin typeface="+mn-lt"/>
              </a:rPr>
              <a:t>Wat wordt het ???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" y="1884357"/>
            <a:ext cx="2531251" cy="29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myimages.bravenet.com/120/808/479/3/Lac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37" y="1752649"/>
            <a:ext cx="4879963" cy="27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88159" y="2478802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of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79513" y="4747562"/>
            <a:ext cx="6624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Tot ziens op donderdag 8 juli 2021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 DIPLOMA-UITREIKING om 19.00 uur</a:t>
            </a:r>
          </a:p>
        </p:txBody>
      </p:sp>
      <p:pic>
        <p:nvPicPr>
          <p:cNvPr id="2052" name="Picture 4" descr="http://users.telenet.be/grobben/diplo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87" y="5324901"/>
            <a:ext cx="1084816" cy="12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51520" y="40702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</p:spTree>
    <p:extLst>
      <p:ext uri="{BB962C8B-B14F-4D97-AF65-F5344CB8AC3E}">
        <p14:creationId xmlns:p14="http://schemas.microsoft.com/office/powerpoint/2010/main" val="32571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DA4D31-691E-4258-A8E9-88361330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5561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4E3B30"/>
                </a:solidFill>
              </a:rPr>
              <a:t>Het examen in 2021		</a:t>
            </a:r>
            <a:br>
              <a:rPr lang="nl-NL" dirty="0">
                <a:solidFill>
                  <a:srgbClr val="4E3B3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EE1A96A-EA16-463F-B87E-B7E20E08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/>
              <a:t>Heeft u nog vragen of opmerkingen dan kunt u contact opnemen met de mentor van uw dochter of zoon.</a:t>
            </a:r>
          </a:p>
          <a:p>
            <a:pPr marL="0" indent="0">
              <a:buNone/>
            </a:pPr>
            <a:r>
              <a:rPr lang="nl-NL" b="1" dirty="0"/>
              <a:t>De volgende mentoren zijn dit schooljaar aan de examenklassen gekoppeld:</a:t>
            </a:r>
          </a:p>
          <a:p>
            <a:r>
              <a:rPr lang="nl-NL" b="1" dirty="0"/>
              <a:t>Dennis Brugman	klas 4T1</a:t>
            </a:r>
          </a:p>
          <a:p>
            <a:r>
              <a:rPr lang="nl-NL" b="1" dirty="0">
                <a:hlinkClick r:id="rId3"/>
              </a:rPr>
              <a:t>d.brugman@twentscarmelcollege.nl</a:t>
            </a:r>
            <a:endParaRPr lang="nl-NL" b="1" dirty="0"/>
          </a:p>
          <a:p>
            <a:r>
              <a:rPr lang="nl-NL" b="1" dirty="0"/>
              <a:t>Bart Timmerman	klas 4T2</a:t>
            </a:r>
          </a:p>
          <a:p>
            <a:r>
              <a:rPr lang="nl-NL" b="1" dirty="0">
                <a:hlinkClick r:id="rId4"/>
              </a:rPr>
              <a:t>b.timmerman@twentscarmelcollege.nl</a:t>
            </a:r>
            <a:endParaRPr lang="nl-NL" b="1" dirty="0"/>
          </a:p>
          <a:p>
            <a:r>
              <a:rPr lang="nl-NL" b="1" dirty="0"/>
              <a:t>Chantal Luttikhuis	klas 4T3</a:t>
            </a:r>
          </a:p>
          <a:p>
            <a:r>
              <a:rPr lang="nl-NL" b="1" dirty="0">
                <a:hlinkClick r:id="rId5"/>
              </a:rPr>
              <a:t>c.luttikhuis@twentscarmelcollege.nl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pPr lvl="6"/>
            <a:endParaRPr lang="nl-NL" b="1" dirty="0"/>
          </a:p>
          <a:p>
            <a:pPr marL="2743200" lvl="6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8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07704" y="2132856"/>
            <a:ext cx="7051129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2800" i="1" dirty="0">
                <a:latin typeface="Comic Sans MS" panose="030F0702030302020204" pitchFamily="66" charset="0"/>
              </a:rPr>
              <a:t>Welke </a:t>
            </a:r>
            <a:r>
              <a:rPr lang="nl-NL" sz="3600" b="1" i="1" dirty="0">
                <a:latin typeface="Comic Sans MS" panose="030F0702030302020204" pitchFamily="66" charset="0"/>
              </a:rPr>
              <a:t>4</a:t>
            </a:r>
            <a:r>
              <a:rPr lang="nl-NL" sz="2800" i="1" dirty="0">
                <a:latin typeface="Comic Sans MS" panose="030F0702030302020204" pitchFamily="66" charset="0"/>
              </a:rPr>
              <a:t> hindernissen moeten de examenkandidaten nemen om aan een VMBO-diploma te komen???</a:t>
            </a:r>
          </a:p>
        </p:txBody>
      </p:sp>
    </p:spTree>
    <p:extLst>
      <p:ext uri="{BB962C8B-B14F-4D97-AF65-F5344CB8AC3E}">
        <p14:creationId xmlns:p14="http://schemas.microsoft.com/office/powerpoint/2010/main" val="4120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4864"/>
            <a:ext cx="4750296" cy="3891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PTA’s </a:t>
            </a:r>
            <a:r>
              <a:rPr lang="en-US" sz="2400" b="1" dirty="0" err="1">
                <a:solidFill>
                  <a:schemeClr val="tx1"/>
                </a:solidFill>
              </a:rPr>
              <a:t>moeten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afgehandeld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zijn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Profielwerkstuk</a:t>
            </a:r>
            <a:r>
              <a:rPr lang="en-US" sz="2400" b="1" dirty="0">
                <a:solidFill>
                  <a:schemeClr val="tx1"/>
                </a:solidFill>
              </a:rPr>
              <a:t> en KCKV </a:t>
            </a:r>
            <a:r>
              <a:rPr lang="en-US" sz="2400" b="1" dirty="0" err="1">
                <a:solidFill>
                  <a:schemeClr val="tx1"/>
                </a:solidFill>
              </a:rPr>
              <a:t>moeten</a:t>
            </a:r>
            <a:r>
              <a:rPr lang="en-US" sz="2400" b="1" dirty="0">
                <a:solidFill>
                  <a:schemeClr val="tx1"/>
                </a:solidFill>
              </a:rPr>
              <a:t> met </a:t>
            </a:r>
            <a:r>
              <a:rPr lang="en-US" sz="2400" b="1" dirty="0" err="1">
                <a:solidFill>
                  <a:schemeClr val="tx1"/>
                </a:solidFill>
              </a:rPr>
              <a:t>voldoende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resultaat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afgehandeld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zijn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LO </a:t>
            </a:r>
            <a:r>
              <a:rPr lang="en-US" sz="2400" b="1" dirty="0" err="1">
                <a:solidFill>
                  <a:schemeClr val="tx1"/>
                </a:solidFill>
              </a:rPr>
              <a:t>moet</a:t>
            </a:r>
            <a:r>
              <a:rPr lang="en-US" sz="2400" b="1" dirty="0">
                <a:solidFill>
                  <a:schemeClr val="tx1"/>
                </a:solidFill>
              </a:rPr>
              <a:t> met </a:t>
            </a:r>
            <a:r>
              <a:rPr lang="en-US" sz="2400" b="1" dirty="0" err="1">
                <a:solidFill>
                  <a:schemeClr val="tx1"/>
                </a:solidFill>
              </a:rPr>
              <a:t>voldoende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resultaat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afgehandeld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zijn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Resultaten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zie</a:t>
            </a:r>
            <a:r>
              <a:rPr lang="en-US" sz="2400" b="1" dirty="0">
                <a:solidFill>
                  <a:schemeClr val="tx1"/>
                </a:solidFill>
              </a:rPr>
              <a:t>  internet-</a:t>
            </a:r>
            <a:r>
              <a:rPr lang="en-US" sz="2400" b="1" dirty="0" err="1">
                <a:solidFill>
                  <a:schemeClr val="tx1"/>
                </a:solidFill>
              </a:rPr>
              <a:t>ouderportaal</a:t>
            </a:r>
            <a:r>
              <a:rPr lang="en-US" sz="2400" b="1" dirty="0">
                <a:solidFill>
                  <a:schemeClr val="tx1"/>
                </a:solidFill>
              </a:rPr>
              <a:t> SOM TODAY</a:t>
            </a:r>
          </a:p>
          <a:p>
            <a:pPr>
              <a:lnSpc>
                <a:spcPct val="90000"/>
              </a:lnSpc>
            </a:pPr>
            <a:endParaRPr lang="nl-NL" sz="2400" b="1" dirty="0">
              <a:solidFill>
                <a:schemeClr val="tx1"/>
              </a:solidFill>
            </a:endParaRPr>
          </a:p>
        </p:txBody>
      </p:sp>
      <p:pic>
        <p:nvPicPr>
          <p:cNvPr id="32772" name="Picture 4" descr="PE01605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52073" y="3828419"/>
            <a:ext cx="3068284" cy="1981200"/>
          </a:xfrm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044889" y="5517232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Haal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ik</a:t>
            </a:r>
            <a:r>
              <a:rPr lang="en-US" sz="3200" b="1" dirty="0">
                <a:solidFill>
                  <a:srgbClr val="0070C0"/>
                </a:solidFill>
              </a:rPr>
              <a:t> het of </a:t>
            </a:r>
            <a:r>
              <a:rPr lang="en-US" sz="3200" b="1" dirty="0" err="1">
                <a:solidFill>
                  <a:srgbClr val="0070C0"/>
                </a:solidFill>
              </a:rPr>
              <a:t>niet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nl-NL" sz="3200" b="1" dirty="0">
              <a:solidFill>
                <a:srgbClr val="0070C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80762" y="124094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70C0"/>
                </a:solidFill>
              </a:rPr>
              <a:t>De eerste “hindernis”:</a:t>
            </a:r>
          </a:p>
        </p:txBody>
      </p:sp>
      <p:pic>
        <p:nvPicPr>
          <p:cNvPr id="10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5724128" y="1060903"/>
            <a:ext cx="975172" cy="15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34992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8840"/>
            <a:ext cx="7048500" cy="4107160"/>
          </a:xfrm>
        </p:spPr>
        <p:txBody>
          <a:bodyPr>
            <a:normAutofit/>
          </a:bodyPr>
          <a:lstStyle/>
          <a:p>
            <a:r>
              <a:rPr lang="nl-NL" b="1" dirty="0">
                <a:latin typeface="+mj-lt"/>
                <a:cs typeface="AngsanaUPC" pitchFamily="18" charset="-34"/>
              </a:rPr>
              <a:t>PTA BOEKJE WORDT voor 1 oktober GEMAILD NAAR ALLE EXAMENKANDIDATEN EN HUN OUDERS/VERZORGERS	</a:t>
            </a:r>
          </a:p>
          <a:p>
            <a:r>
              <a:rPr lang="nl-NL" b="1" dirty="0">
                <a:latin typeface="+mj-lt"/>
                <a:cs typeface="AngsanaUPC" pitchFamily="18" charset="-34"/>
              </a:rPr>
              <a:t>	PTA boekje wordt ook op de 			schoolsite geplaatst</a:t>
            </a:r>
          </a:p>
        </p:txBody>
      </p:sp>
      <p:sp>
        <p:nvSpPr>
          <p:cNvPr id="9" name="Rechthoek 8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</p:spTree>
    <p:extLst>
      <p:ext uri="{BB962C8B-B14F-4D97-AF65-F5344CB8AC3E}">
        <p14:creationId xmlns:p14="http://schemas.microsoft.com/office/powerpoint/2010/main" val="34959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7504" y="2132856"/>
            <a:ext cx="900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De </a:t>
            </a:r>
            <a:r>
              <a:rPr lang="nl-NL" sz="4000" b="1" dirty="0" err="1">
                <a:solidFill>
                  <a:srgbClr val="0070C0"/>
                </a:solidFill>
              </a:rPr>
              <a:t>tweede“hindernis</a:t>
            </a:r>
            <a:r>
              <a:rPr lang="nl-NL" sz="4000" b="1" dirty="0">
                <a:solidFill>
                  <a:srgbClr val="0070C0"/>
                </a:solidFill>
              </a:rPr>
              <a:t>”:</a:t>
            </a:r>
          </a:p>
          <a:p>
            <a:r>
              <a:rPr lang="nl-NL" sz="3200" b="1" dirty="0"/>
              <a:t>Het gemiddelde van de cijfers die je haalt in de Centrale Examenperiode (=CE):</a:t>
            </a:r>
          </a:p>
          <a:p>
            <a:r>
              <a:rPr lang="nl-NL" sz="3200" b="1" dirty="0">
                <a:solidFill>
                  <a:srgbClr val="0070C0"/>
                </a:solidFill>
              </a:rPr>
              <a:t>17 mei 2021 t/m 28 mei 2021</a:t>
            </a:r>
          </a:p>
          <a:p>
            <a:r>
              <a:rPr lang="nl-NL" sz="3200" b="1" dirty="0"/>
              <a:t>moet </a:t>
            </a:r>
            <a:r>
              <a:rPr lang="nl-NL" sz="4000" b="1" dirty="0"/>
              <a:t>5,50</a:t>
            </a:r>
            <a:r>
              <a:rPr lang="nl-NL" sz="3200" b="1" dirty="0"/>
              <a:t> of hoger zijn.</a:t>
            </a:r>
          </a:p>
          <a:p>
            <a:endParaRPr lang="nl-NL" dirty="0"/>
          </a:p>
          <a:p>
            <a:r>
              <a:rPr lang="nl-NL" sz="2800" dirty="0">
                <a:solidFill>
                  <a:srgbClr val="0070C0"/>
                </a:solidFill>
              </a:rPr>
              <a:t>Zo niet, dan ben je </a:t>
            </a:r>
            <a:r>
              <a:rPr lang="nl-NL" sz="4000" b="1" dirty="0">
                <a:solidFill>
                  <a:srgbClr val="0070C0"/>
                </a:solidFill>
              </a:rPr>
              <a:t>niet geslaagd!</a:t>
            </a:r>
            <a:endParaRPr lang="nl-NL" sz="2800" b="1" dirty="0">
              <a:solidFill>
                <a:srgbClr val="0070C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Je kunt  je dan opgeven voor één herexamen !!!</a:t>
            </a:r>
          </a:p>
        </p:txBody>
      </p:sp>
      <p:pic>
        <p:nvPicPr>
          <p:cNvPr id="1638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4792712" y="676275"/>
            <a:ext cx="931416" cy="14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4792712" y="676275"/>
            <a:ext cx="931416" cy="14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6156176" y="1352550"/>
            <a:ext cx="931416" cy="14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95536" y="1747240"/>
            <a:ext cx="88280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De </a:t>
            </a:r>
            <a:r>
              <a:rPr lang="nl-NL" sz="4000" b="1" dirty="0" err="1">
                <a:solidFill>
                  <a:srgbClr val="0070C0"/>
                </a:solidFill>
              </a:rPr>
              <a:t>derde“hindernis</a:t>
            </a:r>
            <a:r>
              <a:rPr lang="nl-NL" sz="4000" b="1" dirty="0">
                <a:solidFill>
                  <a:srgbClr val="0070C0"/>
                </a:solidFill>
              </a:rPr>
              <a:t>”:</a:t>
            </a:r>
          </a:p>
          <a:p>
            <a:pPr marL="457200" indent="-457200">
              <a:buFontTx/>
              <a:buChar char="-"/>
            </a:pPr>
            <a:r>
              <a:rPr lang="nl-NL" sz="3200" b="1" dirty="0"/>
              <a:t>Je moet minimaal een </a:t>
            </a:r>
            <a:r>
              <a:rPr lang="nl-NL" sz="4800" b="1" dirty="0"/>
              <a:t>5</a:t>
            </a:r>
            <a:r>
              <a:rPr lang="nl-NL" sz="3200" b="1" dirty="0"/>
              <a:t> voor Nederlands halen.      </a:t>
            </a:r>
          </a:p>
          <a:p>
            <a:r>
              <a:rPr lang="nl-NL" sz="3200" b="1" dirty="0"/>
              <a:t>Heb je een 4</a:t>
            </a:r>
            <a:r>
              <a:rPr lang="nl-NL" sz="2800" dirty="0">
                <a:solidFill>
                  <a:srgbClr val="0070C0"/>
                </a:solidFill>
              </a:rPr>
              <a:t> dan ben je </a:t>
            </a:r>
            <a:r>
              <a:rPr lang="nl-NL" sz="4000" b="1" dirty="0">
                <a:solidFill>
                  <a:srgbClr val="0070C0"/>
                </a:solidFill>
              </a:rPr>
              <a:t>niet geslaagd!</a:t>
            </a:r>
          </a:p>
          <a:p>
            <a:endParaRPr lang="nl-NL" sz="2800" b="1" dirty="0">
              <a:solidFill>
                <a:srgbClr val="0070C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Je moet je dan opgeven voor een herexamen Nederlands!!!</a:t>
            </a:r>
          </a:p>
        </p:txBody>
      </p:sp>
      <p:pic>
        <p:nvPicPr>
          <p:cNvPr id="1638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4814261" y="192490"/>
            <a:ext cx="667606" cy="1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6732240" y="1424594"/>
            <a:ext cx="667606" cy="1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5633592" y="1061890"/>
            <a:ext cx="667606" cy="1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7504" y="2132856"/>
            <a:ext cx="9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Hoe gaat ‘t verder ??? (1):</a:t>
            </a:r>
          </a:p>
          <a:p>
            <a:r>
              <a:rPr lang="nl-NL" sz="4000" b="1" dirty="0">
                <a:solidFill>
                  <a:srgbClr val="FF0000"/>
                </a:solidFill>
              </a:rPr>
              <a:t>Eerste drie hindernissen gehaald?</a:t>
            </a:r>
            <a:br>
              <a:rPr lang="nl-NL" sz="4000" b="1" dirty="0">
                <a:solidFill>
                  <a:srgbClr val="FF0000"/>
                </a:solidFill>
              </a:rPr>
            </a:br>
            <a:r>
              <a:rPr lang="nl-NL" sz="3200" b="1" dirty="0"/>
              <a:t>Dan wordt het eindcijfer per vak bepaald:</a:t>
            </a:r>
          </a:p>
          <a:p>
            <a:r>
              <a:rPr lang="nl-NL" sz="3200" b="1" dirty="0"/>
              <a:t>Het eindcijfer van je schoolexamen (SE) wordt opgeteld bij het examencijfer (CE) en dan </a:t>
            </a:r>
            <a:br>
              <a:rPr lang="nl-NL" sz="3200" b="1" dirty="0"/>
            </a:br>
            <a:r>
              <a:rPr lang="nl-NL" sz="3200" b="1" dirty="0"/>
              <a:t>door 2 gedeeld ……….</a:t>
            </a:r>
            <a:r>
              <a:rPr lang="nl-NL" sz="3200" b="1" dirty="0">
                <a:solidFill>
                  <a:srgbClr val="FF0000"/>
                </a:solidFill>
              </a:rPr>
              <a:t>EN AFGEROND.</a:t>
            </a:r>
          </a:p>
          <a:p>
            <a:endParaRPr lang="nl-NL" sz="3200" b="1" dirty="0"/>
          </a:p>
          <a:p>
            <a:r>
              <a:rPr lang="nl-NL" sz="3200" b="1" dirty="0">
                <a:solidFill>
                  <a:srgbClr val="FF0000"/>
                </a:solidFill>
              </a:rPr>
              <a:t>Zo krijg  je steeds het EINDCIJFER  per vak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3644863" y="971581"/>
            <a:ext cx="780039" cy="12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216000" y="989628"/>
            <a:ext cx="757539" cy="12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s.123rf.com/400wm/400/400/nasirkhan/nasirkhan1102/nasirkhan110200018/8925478-3d-man-springen-over-de-hindern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818" r="12835" b="6134"/>
          <a:stretch/>
        </p:blipFill>
        <p:spPr bwMode="auto">
          <a:xfrm>
            <a:off x="1907704" y="939164"/>
            <a:ext cx="755252" cy="12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26064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Het examen in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24768" y="1352550"/>
            <a:ext cx="9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Afronding van het eindcijfer:</a:t>
            </a:r>
            <a:br>
              <a:rPr lang="nl-NL" sz="4000" b="1" dirty="0">
                <a:solidFill>
                  <a:srgbClr val="FF0000"/>
                </a:solidFill>
              </a:rPr>
            </a:br>
            <a:r>
              <a:rPr lang="nl-NL" sz="4000" dirty="0"/>
              <a:t>E</a:t>
            </a:r>
            <a:r>
              <a:rPr lang="nl-NL" sz="3200" b="1" dirty="0"/>
              <a:t>indcijfer per vak is een héél getal</a:t>
            </a:r>
          </a:p>
          <a:p>
            <a:r>
              <a:rPr lang="nl-NL" sz="3200" b="1" dirty="0"/>
              <a:t>Afronding gaat  als volgt:</a:t>
            </a:r>
            <a:br>
              <a:rPr lang="nl-NL" sz="3200" b="1" dirty="0"/>
            </a:br>
            <a:r>
              <a:rPr lang="nl-NL" sz="3200" b="1" dirty="0"/>
              <a:t>6,49 = 6</a:t>
            </a:r>
            <a:br>
              <a:rPr lang="nl-NL" sz="3200" b="1" dirty="0"/>
            </a:br>
            <a:r>
              <a:rPr lang="nl-NL" sz="3200" b="1" dirty="0"/>
              <a:t>6,50 = 7</a:t>
            </a:r>
          </a:p>
          <a:p>
            <a:endParaRPr lang="nl-NL" sz="3200" b="1" dirty="0"/>
          </a:p>
        </p:txBody>
      </p:sp>
      <p:pic>
        <p:nvPicPr>
          <p:cNvPr id="21506" name="Picture 2" descr="http://www.jufjanneke.nl/wordpress/wp-content/uploads/2013/01/cijf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20" y="314096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1630</TotalTime>
  <Words>622</Words>
  <Application>Microsoft Office PowerPoint</Application>
  <PresentationFormat>Diavoorstelling (4:3)</PresentationFormat>
  <Paragraphs>182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AngsanaUPC</vt:lpstr>
      <vt:lpstr>Calibri</vt:lpstr>
      <vt:lpstr>Comic Sans MS</vt:lpstr>
      <vt:lpstr>Franklin Gothic Book</vt:lpstr>
      <vt:lpstr>Franklin Gothic Medium</vt:lpstr>
      <vt:lpstr>Times New Roman</vt:lpstr>
      <vt:lpstr>Wingdings 2</vt:lpstr>
      <vt:lpstr>Trek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 vak je kunt laten vallen is afhankelijk van het profiel dat je hebt gekozen.</vt:lpstr>
      <vt:lpstr>een ander voorbeeld…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examen in 2021 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examen in 2014</dc:title>
  <dc:creator>Ton</dc:creator>
  <cp:lastModifiedBy>Ria Keppel</cp:lastModifiedBy>
  <cp:revision>123</cp:revision>
  <cp:lastPrinted>2020-09-07T14:02:20Z</cp:lastPrinted>
  <dcterms:created xsi:type="dcterms:W3CDTF">2013-09-16T18:38:43Z</dcterms:created>
  <dcterms:modified xsi:type="dcterms:W3CDTF">2020-09-07T14:02:43Z</dcterms:modified>
</cp:coreProperties>
</file>